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17" d="100"/>
          <a:sy n="17" d="100"/>
        </p:scale>
        <p:origin x="3288" y="105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kdahlquist.github.io/GRNmap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tiff"/><Relationship Id="rId5" Type="http://schemas.openxmlformats.org/officeDocument/2006/relationships/image" Target="../media/image3.jp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tiff"/><Relationship Id="rId4" Type="http://schemas.openxmlformats.org/officeDocument/2006/relationships/image" Target="../media/image2.jpg"/><Relationship Id="rId9" Type="http://schemas.openxmlformats.org/officeDocument/2006/relationships/image" Target="../media/image6.tiff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730112" y="706082"/>
            <a:ext cx="42325492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8000" dirty="0"/>
              <a:t>Data Comparison Features and Development Tool Improvements for 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8000" dirty="0" err="1"/>
              <a:t>GRNsight</a:t>
            </a:r>
            <a:r>
              <a:rPr lang="en-US" sz="8000" dirty="0"/>
              <a:t>: a web app for visualizing gene regulatory networks</a:t>
            </a: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Samdarshi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Eileen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Choe</a:t>
            </a:r>
            <a:r>
              <a:rPr lang="en-US" sz="4000" dirty="0">
                <a:solidFill>
                  <a:schemeClr val="dk1"/>
                </a:solidFill>
              </a:rPr>
              <a:t>**, Edward </a:t>
            </a:r>
            <a:r>
              <a:rPr lang="en-US" sz="4000" dirty="0" err="1">
                <a:solidFill>
                  <a:schemeClr val="dk1"/>
                </a:solidFill>
              </a:rPr>
              <a:t>Bachoura</a:t>
            </a:r>
            <a:r>
              <a:rPr lang="en-US" sz="4000" dirty="0">
                <a:solidFill>
                  <a:schemeClr val="dk1"/>
                </a:solidFill>
              </a:rPr>
              <a:t>**, </a:t>
            </a:r>
            <a:r>
              <a:rPr lang="en-US" sz="4000" dirty="0" err="1">
                <a:solidFill>
                  <a:schemeClr val="dk1"/>
                </a:solidFill>
              </a:rPr>
              <a:t>Yeon</a:t>
            </a:r>
            <a:r>
              <a:rPr lang="en-US" sz="4000" dirty="0">
                <a:solidFill>
                  <a:schemeClr val="dk1"/>
                </a:solidFill>
              </a:rPr>
              <a:t>-Soo Shin**, John 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*Department of Biology, </a:t>
            </a:r>
            <a:r>
              <a:rPr lang="en-US" sz="3200" dirty="0">
                <a:solidFill>
                  <a:schemeClr val="dk1"/>
                </a:solidFill>
              </a:rPr>
              <a:t>**Department of Electrical Engineering and Computer Science,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726713" y="7312237"/>
            <a:ext cx="10291175" cy="7001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biology describes how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flow of information in a cell during gene </a:t>
            </a:r>
            <a:r>
              <a:rPr lang="en-US" sz="2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expression goes from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gene regulatory network (GRN) consists of genes, transcription factors, and the regulatory connections between them, which govern the level of expression of mRNA and proteins from those genes.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in a GRN graph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represents the gene, mRNA, and protein expressed from </a:t>
            </a:r>
            <a:r>
              <a:rPr lang="en-US" sz="2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gene;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</a:t>
            </a:r>
            <a:r>
              <a:rPr lang="en-US" sz="2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ach </a:t>
            </a: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edge represents a regulatory relationship.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All the nodes are transcription factors themselves.</a:t>
            </a:r>
          </a:p>
        </p:txBody>
      </p:sp>
      <p:sp>
        <p:nvSpPr>
          <p:cNvPr id="58" name="Shape 91"/>
          <p:cNvSpPr/>
          <p:nvPr/>
        </p:nvSpPr>
        <p:spPr>
          <a:xfrm>
            <a:off x="1751903" y="11919766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1" name="Shape 117"/>
          <p:cNvPicPr preferRelativeResize="0"/>
          <p:nvPr/>
        </p:nvPicPr>
        <p:blipFill rotWithShape="1">
          <a:blip r:embed="rId4">
            <a:alphaModFix/>
          </a:blip>
          <a:srcRect r="10182"/>
          <a:stretch/>
        </p:blipFill>
        <p:spPr>
          <a:xfrm>
            <a:off x="1680221" y="9845694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5">
            <a:alphaModFix/>
          </a:blip>
          <a:srcRect l="27345" t="34020" b="29849"/>
          <a:stretch/>
        </p:blipFill>
        <p:spPr>
          <a:xfrm>
            <a:off x="4757709" y="9997166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01988" y="19359988"/>
            <a:ext cx="10046932" cy="118104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1988" y="26205821"/>
            <a:ext cx="10046932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4987" y="28838965"/>
            <a:ext cx="10043932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01987" y="20574865"/>
            <a:ext cx="10046933" cy="15280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Calculate and present graph statistics, such as </a:t>
            </a:r>
            <a:r>
              <a:rPr lang="en-US" sz="2200" dirty="0" err="1">
                <a:solidFill>
                  <a:schemeClr val="dk1"/>
                </a:solidFill>
              </a:rPr>
              <a:t>betweenness</a:t>
            </a:r>
            <a:r>
              <a:rPr lang="en-US" sz="2200" dirty="0">
                <a:solidFill>
                  <a:schemeClr val="dk1"/>
                </a:solidFill>
              </a:rPr>
              <a:t> centrality.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Node coloring options for color-blind individuals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2000" y="27140925"/>
            <a:ext cx="10046919" cy="14903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(K.D.D., B.G.F.),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Kadner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-Pitts Research Grant (K.D.D.),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Loyola Marymount University Rains Research Assistant Program (N.A.A.),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the Loyola Marymount University Summer Undergraduate Research Program (A.V.).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76" name="Shape 112"/>
          <p:cNvSpPr/>
          <p:nvPr/>
        </p:nvSpPr>
        <p:spPr>
          <a:xfrm>
            <a:off x="33111677" y="29774162"/>
            <a:ext cx="10037242" cy="2520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Cytoscape: http://cytoscape.org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Dahlquist</a:t>
            </a:r>
            <a:r>
              <a:rPr lang="en-US" sz="1150" dirty="0"/>
              <a:t>, K.D., </a:t>
            </a:r>
            <a:r>
              <a:rPr lang="en-US" sz="1150" dirty="0" err="1"/>
              <a:t>Dionisio</a:t>
            </a:r>
            <a:r>
              <a:rPr lang="en-US" sz="1150" dirty="0"/>
              <a:t>, J.D.N., Fitzpatrick, B.G., Anguiano, N.A., </a:t>
            </a:r>
            <a:r>
              <a:rPr lang="en-US" sz="1150" dirty="0" err="1"/>
              <a:t>Varshneya</a:t>
            </a:r>
            <a:r>
              <a:rPr lang="en-US" sz="1150" dirty="0"/>
              <a:t>, A., Southwick, B.J., </a:t>
            </a:r>
            <a:r>
              <a:rPr lang="en-US" sz="1150" dirty="0" err="1"/>
              <a:t>Samdarshi</a:t>
            </a:r>
            <a:r>
              <a:rPr lang="en-US" sz="1150" dirty="0"/>
              <a:t>, M. (2016) </a:t>
            </a:r>
            <a:r>
              <a:rPr lang="en-US" sz="1150" dirty="0" err="1"/>
              <a:t>GRNsight</a:t>
            </a:r>
            <a:r>
              <a:rPr lang="en-US" sz="1150" dirty="0"/>
              <a:t>: a web application and service for visualizing models of small- to medium-scale gene regulatory networks. </a:t>
            </a:r>
            <a:r>
              <a:rPr lang="en-US" sz="1150" i="1" dirty="0" err="1"/>
              <a:t>PeerJ</a:t>
            </a:r>
            <a:r>
              <a:rPr lang="en-US" sz="1150" i="1" dirty="0"/>
              <a:t> Computer Science</a:t>
            </a:r>
            <a:r>
              <a:rPr lang="en-US" sz="1150" dirty="0"/>
              <a:t> 2:e85</a:t>
            </a:r>
            <a:r>
              <a:rPr lang="en-US" sz="1150"/>
              <a:t>. DOI: </a:t>
            </a:r>
            <a:r>
              <a:rPr lang="en-US" sz="1150" dirty="0"/>
              <a:t>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 err="1"/>
              <a:t>Dahlquist</a:t>
            </a:r>
            <a:r>
              <a:rPr lang="en-US" sz="1150" dirty="0"/>
              <a:t>, K.D., Fitzpatrick, B.G., Camacho, E.T., </a:t>
            </a:r>
            <a:r>
              <a:rPr lang="en-US" sz="1150" dirty="0" err="1"/>
              <a:t>Entzminger</a:t>
            </a:r>
            <a:r>
              <a:rPr lang="en-US" sz="1150" dirty="0"/>
              <a:t>, S.D., and </a:t>
            </a:r>
            <a:r>
              <a:rPr lang="en-US" sz="1150" dirty="0" err="1"/>
              <a:t>Wanner</a:t>
            </a:r>
            <a:r>
              <a:rPr lang="en-US" sz="1150" dirty="0"/>
              <a:t>, N.C. (2015) Parameter Estimation for Gene Regulatory Networks from Microarray Data: Cold Shock Response in Saccharomyces cerevisiae. </a:t>
            </a:r>
            <a:r>
              <a:rPr lang="en-US" sz="1150" i="1" dirty="0"/>
              <a:t>Bulletin of Mathematical Biology</a:t>
            </a:r>
            <a:r>
              <a:rPr lang="en-US" sz="1150" dirty="0"/>
              <a:t>, </a:t>
            </a:r>
            <a:r>
              <a:rPr lang="en-US" sz="1150" i="1" dirty="0"/>
              <a:t>77</a:t>
            </a:r>
            <a:r>
              <a:rPr lang="en-US" sz="1150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D3.js: http://d3js.org/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Freeman, S., (2002). </a:t>
            </a:r>
            <a:r>
              <a:rPr lang="en-US" sz="1150" i="1"/>
              <a:t>Biological science</a:t>
            </a:r>
            <a:r>
              <a:rPr lang="en-US" sz="1150"/>
              <a:t>, 1</a:t>
            </a:r>
            <a:r>
              <a:rPr lang="en-US" sz="1150" baseline="30000"/>
              <a:t>st</a:t>
            </a:r>
            <a:r>
              <a:rPr lang="en-US" sz="1150"/>
              <a:t> edition. Upper Saddle River, NJ:: Prentice Hall.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Gephi: https://gephi.org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GRNmap</a:t>
            </a:r>
            <a:r>
              <a:rPr lang="en-US" sz="1150" dirty="0"/>
              <a:t>: </a:t>
            </a:r>
            <a:r>
              <a:rPr lang="en-US" sz="1150" dirty="0">
                <a:hlinkClick r:id="rId6"/>
              </a:rPr>
              <a:t>http://kdahlquist.github.io/GRNmap/</a:t>
            </a:r>
            <a:endParaRPr lang="en-US" sz="1150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Teixeira, M. C., Monteiro, P. T., </a:t>
            </a:r>
            <a:r>
              <a:rPr lang="en-US" sz="1150" dirty="0" err="1"/>
              <a:t>Guerreiro</a:t>
            </a:r>
            <a:r>
              <a:rPr lang="en-US" sz="1150" dirty="0"/>
              <a:t>, J. F., </a:t>
            </a:r>
            <a:r>
              <a:rPr lang="en-US" sz="1150" dirty="0" err="1"/>
              <a:t>Gonçalves</a:t>
            </a:r>
            <a:r>
              <a:rPr lang="en-US" sz="1150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sz="1150" i="1" dirty="0"/>
              <a:t>Nucleic Acids Research</a:t>
            </a:r>
            <a:r>
              <a:rPr lang="en-US" sz="1150" dirty="0"/>
              <a:t>, </a:t>
            </a:r>
            <a:r>
              <a:rPr lang="en-US" sz="1150" i="1" dirty="0"/>
              <a:t>42</a:t>
            </a:r>
            <a:r>
              <a:rPr lang="en-US" sz="1150" dirty="0"/>
              <a:t>(D1), D161-D166, DOI: 10.1093/</a:t>
            </a:r>
            <a:r>
              <a:rPr lang="en-US" sz="1150" dirty="0" err="1"/>
              <a:t>nar</a:t>
            </a:r>
            <a:r>
              <a:rPr lang="en-US" sz="1150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726714" y="6144071"/>
            <a:ext cx="10291174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Networks (GRNs) Can 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 </a:t>
            </a: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Illustrated by 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772129" y="20541038"/>
            <a:ext cx="10493316" cy="117850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772129" y="19352127"/>
            <a:ext cx="10493315" cy="118891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Unit Testing Framework Improvements</a:t>
            </a:r>
          </a:p>
        </p:txBody>
      </p:sp>
      <p:sp>
        <p:nvSpPr>
          <p:cNvPr id="143" name="Shape 120"/>
          <p:cNvSpPr/>
          <p:nvPr/>
        </p:nvSpPr>
        <p:spPr>
          <a:xfrm>
            <a:off x="11758920" y="6130716"/>
            <a:ext cx="31296684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</a:t>
            </a:r>
            <a:r>
              <a:rPr lang="en-US" sz="3600" b="0" i="0" u="none" strike="noStrike" cap="none" baseline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Weighted Network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6845" y="10207400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92844" y="10531638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RNA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866845" y="11319838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  <p:sp>
        <p:nvSpPr>
          <p:cNvPr id="124" name="Shape 108"/>
          <p:cNvSpPr/>
          <p:nvPr/>
        </p:nvSpPr>
        <p:spPr>
          <a:xfrm>
            <a:off x="22532098" y="19355284"/>
            <a:ext cx="9918560" cy="118575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Improved Developer Tools</a:t>
            </a:r>
          </a:p>
        </p:txBody>
      </p:sp>
      <p:sp>
        <p:nvSpPr>
          <p:cNvPr id="165" name="Shape 108"/>
          <p:cNvSpPr/>
          <p:nvPr/>
        </p:nvSpPr>
        <p:spPr>
          <a:xfrm>
            <a:off x="726713" y="20506297"/>
            <a:ext cx="10290407" cy="119408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 err="1">
                <a:solidFill>
                  <a:srgbClr val="017C00"/>
                </a:solidFill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Accepts Microsoft Excel, SIF, and </a:t>
            </a:r>
            <a:r>
              <a:rPr lang="en-US" sz="3600" dirty="0" err="1">
                <a:solidFill>
                  <a:srgbClr val="017C00"/>
                </a:solidFill>
              </a:rPr>
              <a:t>GraphML</a:t>
            </a:r>
            <a:r>
              <a:rPr lang="en-US" sz="3600" dirty="0">
                <a:solidFill>
                  <a:srgbClr val="017C00"/>
                </a:solidFill>
              </a:rPr>
              <a:t> Files in the Proper Format</a:t>
            </a:r>
          </a:p>
        </p:txBody>
      </p:sp>
      <p:sp>
        <p:nvSpPr>
          <p:cNvPr id="166" name="Shape 90"/>
          <p:cNvSpPr/>
          <p:nvPr/>
        </p:nvSpPr>
        <p:spPr>
          <a:xfrm>
            <a:off x="751777" y="15726602"/>
            <a:ext cx="10265343" cy="4431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Although other open source software, such as Cytoscape or Gephi, exists to lay out large networks, they were too cumbersome for our needs.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/>
              <a:t>GRNsight is targeted at both experienced biology investigators and novice undergraduate users and has the following requirements:</a:t>
            </a:r>
            <a:endParaRPr lang="en-US" sz="2400" dirty="0"/>
          </a:p>
          <a:p>
            <a:pPr marL="866775" indent="-457200">
              <a:buAutoNum type="arabicPeriod"/>
            </a:pPr>
            <a:r>
              <a:rPr lang="en-US" sz="2400" dirty="0"/>
              <a:t>Exist as a web application. </a:t>
            </a:r>
          </a:p>
          <a:p>
            <a:pPr marL="866775" indent="-457200">
              <a:buAutoNum type="arabicPeriod"/>
            </a:pPr>
            <a:r>
              <a:rPr lang="en-US" sz="2400" dirty="0"/>
              <a:t>Be simple and intuitive to use.</a:t>
            </a:r>
          </a:p>
          <a:p>
            <a:pPr marL="866775" indent="-457200"/>
            <a:r>
              <a:rPr lang="en-US" sz="2400" dirty="0"/>
              <a:t>3.  Accept Excel (.</a:t>
            </a:r>
            <a:r>
              <a:rPr lang="en-US" sz="2400" err="1"/>
              <a:t>xlsx</a:t>
            </a:r>
            <a:r>
              <a:rPr lang="en-US" sz="2400"/>
              <a:t>) files directly from our sister project, GRNmap, as well as, </a:t>
            </a:r>
            <a:r>
              <a:rPr lang="en-US" sz="2400" dirty="0"/>
              <a:t>SIF (.</a:t>
            </a:r>
            <a:r>
              <a:rPr lang="en-US" sz="2400" dirty="0" err="1"/>
              <a:t>sif</a:t>
            </a:r>
            <a:r>
              <a:rPr lang="en-US" sz="2400" dirty="0"/>
              <a:t>), or </a:t>
            </a:r>
            <a:r>
              <a:rPr lang="en-US" sz="2400" dirty="0" err="1"/>
              <a:t>GraphML</a:t>
            </a:r>
            <a:r>
              <a:rPr lang="en-US" sz="2400" dirty="0"/>
              <a:t> (.</a:t>
            </a:r>
            <a:r>
              <a:rPr lang="en-US" sz="2400" dirty="0" err="1"/>
              <a:t>graphml</a:t>
            </a:r>
            <a:r>
              <a:rPr lang="en-US" sz="2400" dirty="0"/>
              <a:t>) </a:t>
            </a:r>
            <a:r>
              <a:rPr lang="en-US" sz="2400"/>
              <a:t>input files.</a:t>
            </a:r>
            <a:endParaRPr lang="en-US" sz="2400" dirty="0"/>
          </a:p>
          <a:p>
            <a:pPr marL="866775" indent="-457200">
              <a:buAutoNum type="arabicPeriod" startAt="4"/>
            </a:pPr>
            <a:r>
              <a:rPr lang="en-US" sz="2400" dirty="0"/>
              <a:t>Read a weighted or unweighted adjacency matrix.</a:t>
            </a:r>
          </a:p>
          <a:p>
            <a:pPr marL="866775" indent="-457200">
              <a:buAutoNum type="arabicPeriod" startAt="4"/>
            </a:pPr>
            <a:r>
              <a:rPr lang="en-US" sz="2400" dirty="0"/>
              <a:t>Automatically lay out and display unweighted and weighted, directed network graphs.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0" name="Shape 99"/>
          <p:cNvSpPr/>
          <p:nvPr/>
        </p:nvSpPr>
        <p:spPr>
          <a:xfrm>
            <a:off x="726713" y="14737341"/>
            <a:ext cx="10290407" cy="98926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>
                <a:solidFill>
                  <a:srgbClr val="017C00"/>
                </a:solidFill>
              </a:rPr>
              <a:t> Fulfills a Specific Software Niche for Visualizing Small- to Medium-scale GRNs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105"/>
          <p:cNvSpPr/>
          <p:nvPr/>
        </p:nvSpPr>
        <p:spPr>
          <a:xfrm>
            <a:off x="33115206" y="22355419"/>
            <a:ext cx="10033713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64559-C88A-6C4A-8194-266D0702055C}"/>
              </a:ext>
            </a:extLst>
          </p:cNvPr>
          <p:cNvSpPr/>
          <p:nvPr/>
        </p:nvSpPr>
        <p:spPr>
          <a:xfrm>
            <a:off x="22529111" y="20541039"/>
            <a:ext cx="9921547" cy="11753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61AD69-F1F0-E642-9C5A-35E40A2CAD7F}"/>
              </a:ext>
            </a:extLst>
          </p:cNvPr>
          <p:cNvSpPr/>
          <p:nvPr/>
        </p:nvSpPr>
        <p:spPr>
          <a:xfrm>
            <a:off x="741291" y="21680819"/>
            <a:ext cx="10275830" cy="10645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88589A-3483-A045-B05E-BFF9B81471CD}"/>
              </a:ext>
            </a:extLst>
          </p:cNvPr>
          <p:cNvSpPr txBox="1"/>
          <p:nvPr/>
        </p:nvSpPr>
        <p:spPr>
          <a:xfrm>
            <a:off x="11788970" y="20605406"/>
            <a:ext cx="1047647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>
                <a:solidFill>
                  <a:schemeClr val="dk1"/>
                </a:solidFill>
              </a:rPr>
              <a:t>Mocha and Chai JavaScript testing framework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unit testing framework consists of 216 passing tests covering 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dirty="0"/>
              <a:t>  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addition of SIF and </a:t>
            </a:r>
            <a:r>
              <a:rPr lang="en-US" sz="2200" dirty="0" err="1"/>
              <a:t>GraphML</a:t>
            </a:r>
            <a:r>
              <a:rPr lang="en-US" sz="2200" dirty="0"/>
              <a:t> file format options besides the existing Excel imports, required re-organization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Testing is now split into two different test groups, with </a:t>
            </a:r>
            <a:r>
              <a:rPr lang="en-US" sz="2200" i="1" dirty="0"/>
              <a:t>semantic</a:t>
            </a:r>
            <a:r>
              <a:rPr lang="en-US" sz="2200" dirty="0"/>
              <a:t> tests being file-format independent, and individualized </a:t>
            </a:r>
            <a:r>
              <a:rPr lang="en-US" sz="2200" i="1" dirty="0"/>
              <a:t>syntactic</a:t>
            </a:r>
            <a:r>
              <a:rPr lang="en-US" sz="2200" dirty="0"/>
              <a:t>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Errors found in the semantic checker test are generally considered fatal, whereas most of the syntactic checker tests return warnings and still display the graph.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Syntactic tests for malformed </a:t>
            </a:r>
            <a:r>
              <a:rPr lang="en-US" sz="2200" dirty="0" err="1"/>
              <a:t>GraphML</a:t>
            </a:r>
            <a:r>
              <a:rPr lang="en-US" sz="2200" dirty="0"/>
              <a:t> XML (.</a:t>
            </a:r>
            <a:r>
              <a:rPr lang="en-US" sz="2200" dirty="0" err="1"/>
              <a:t>graphml</a:t>
            </a:r>
            <a:r>
              <a:rPr lang="en-US" sz="2200" dirty="0"/>
              <a:t>) and Simple Interaction Format (.</a:t>
            </a:r>
            <a:r>
              <a:rPr lang="en-US" sz="2200" dirty="0" err="1"/>
              <a:t>sif</a:t>
            </a:r>
            <a:r>
              <a:rPr lang="en-US" sz="2200" dirty="0"/>
              <a:t>) files were completed and incorporated into one file. These tests return errors to the user if an incorrectly formatted file is imported into </a:t>
            </a:r>
            <a:r>
              <a:rPr lang="en-US" sz="2200" dirty="0" err="1"/>
              <a:t>GRNsight</a:t>
            </a:r>
            <a:endParaRPr lang="en-US" sz="2200" dirty="0"/>
          </a:p>
          <a:p>
            <a:pPr marL="236538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now returns an error if incorrectly named Excel worksheets were added or if a blank Excel, SIF , or </a:t>
            </a:r>
            <a:r>
              <a:rPr lang="en-US" sz="2200" dirty="0" err="1"/>
              <a:t>GraphML</a:t>
            </a:r>
            <a:r>
              <a:rPr lang="en-US" sz="2200" dirty="0"/>
              <a:t> file is uploaded</a:t>
            </a: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8"/>
          <a:srcRect l="-2" t="36170" r="16547" b="19645"/>
          <a:stretch/>
        </p:blipFill>
        <p:spPr>
          <a:xfrm>
            <a:off x="2268413" y="24220903"/>
            <a:ext cx="6395288" cy="12498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214" y="26196419"/>
            <a:ext cx="3254130" cy="25662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27159" y="25973302"/>
            <a:ext cx="61485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SIF</a:t>
            </a:r>
          </a:p>
          <a:p>
            <a:pPr marL="249238" indent="-249238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A SIF file is a tab-delimited text file with the file extension .</a:t>
            </a:r>
            <a:r>
              <a:rPr lang="en-US" sz="2200" dirty="0" err="1"/>
              <a:t>sif</a:t>
            </a:r>
            <a:r>
              <a:rPr lang="en-US" sz="2200" dirty="0"/>
              <a:t> originally created for use with </a:t>
            </a:r>
            <a:r>
              <a:rPr lang="en-US" sz="2200" dirty="0" err="1"/>
              <a:t>Cytoscape</a:t>
            </a:r>
            <a:r>
              <a:rPr lang="en-US" sz="2200" dirty="0"/>
              <a:t>.</a:t>
            </a:r>
          </a:p>
          <a:p>
            <a:pPr marL="249238" indent="-249238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Lines in the SIF file specify a source node, a relationship type (or edge type), and one or more target nodes separated by tab characters.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/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0582" y="28765381"/>
            <a:ext cx="59293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238" lvl="0" indent="-249238">
              <a:buClr>
                <a:schemeClr val="dk1"/>
              </a:buClr>
              <a:buSzPct val="100000"/>
            </a:pP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endParaRPr lang="en-US" sz="2200" b="1" dirty="0">
              <a:solidFill>
                <a:schemeClr val="dk1"/>
              </a:solidFill>
            </a:endParaRPr>
          </a:p>
          <a:p>
            <a:pPr marL="249238" indent="-249238">
              <a:buFont typeface="Arial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GraphML</a:t>
            </a:r>
            <a:r>
              <a:rPr lang="en-US" sz="2200" dirty="0"/>
              <a:t> file is an E</a:t>
            </a:r>
            <a:r>
              <a:rPr lang="en-US" sz="2200" b="1" dirty="0"/>
              <a:t>x</a:t>
            </a:r>
            <a:r>
              <a:rPr lang="en-US" sz="2200" dirty="0"/>
              <a:t>tensible </a:t>
            </a:r>
            <a:r>
              <a:rPr lang="en-US" sz="2200" b="1" dirty="0"/>
              <a:t>M</a:t>
            </a:r>
            <a:r>
              <a:rPr lang="en-US" sz="2200" dirty="0"/>
              <a:t>arkup </a:t>
            </a:r>
            <a:r>
              <a:rPr lang="en-US" sz="2200" b="1" dirty="0"/>
              <a:t>L</a:t>
            </a:r>
            <a:r>
              <a:rPr lang="en-US" sz="2200" dirty="0"/>
              <a:t>anguage (XML) file with the extension .</a:t>
            </a:r>
            <a:r>
              <a:rPr lang="en-US" sz="2200" dirty="0" err="1"/>
              <a:t>graphml</a:t>
            </a:r>
            <a:r>
              <a:rPr lang="en-US" sz="2200" dirty="0"/>
              <a:t>.</a:t>
            </a:r>
          </a:p>
          <a:p>
            <a:pPr marL="249238" indent="-249238">
              <a:buFont typeface="Arial" charset="0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parses </a:t>
            </a:r>
            <a:r>
              <a:rPr lang="en-US" sz="2200" dirty="0" err="1"/>
              <a:t>GraphML</a:t>
            </a:r>
            <a:r>
              <a:rPr lang="en-US" sz="2200" dirty="0"/>
              <a:t> to extract nodes and edges.</a:t>
            </a:r>
          </a:p>
          <a:p>
            <a:pPr marL="249238" indent="-249238">
              <a:buFont typeface="Arial" charset="0"/>
              <a:buChar char="•"/>
            </a:pPr>
            <a:r>
              <a:rPr lang="en-US" sz="2200" dirty="0" err="1"/>
              <a:t>GraphML</a:t>
            </a:r>
            <a:r>
              <a:rPr lang="en-US" sz="2200" dirty="0"/>
              <a:t> has the ability to specify additional graph features that </a:t>
            </a:r>
            <a:r>
              <a:rPr lang="en-US" sz="2200" dirty="0" err="1"/>
              <a:t>GRNsight</a:t>
            </a:r>
            <a:r>
              <a:rPr lang="en-US" sz="2200" dirty="0"/>
              <a:t> cannot display, but may be useful additional data.</a:t>
            </a:r>
          </a:p>
          <a:p>
            <a:pPr marL="249238" indent="-249238">
              <a:buFont typeface="Arial" charset="0"/>
              <a:buChar char="•"/>
            </a:pPr>
            <a:endParaRPr lang="en-US" sz="22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4" y="29440116"/>
            <a:ext cx="3641730" cy="21366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CE4769-8062-AD46-B72B-AB30E5BCC51E}"/>
              </a:ext>
            </a:extLst>
          </p:cNvPr>
          <p:cNvSpPr txBox="1"/>
          <p:nvPr/>
        </p:nvSpPr>
        <p:spPr>
          <a:xfrm>
            <a:off x="827159" y="21816732"/>
            <a:ext cx="100152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Excel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Excel workbooks need a “network” sheet (for unweighted graphs) or a “</a:t>
            </a:r>
            <a:r>
              <a:rPr lang="en-US" sz="2200" dirty="0" err="1">
                <a:solidFill>
                  <a:schemeClr val="dk1"/>
                </a:solidFill>
              </a:rPr>
              <a:t>network_optimized_weights</a:t>
            </a:r>
            <a:r>
              <a:rPr lang="en-US" sz="2200" dirty="0">
                <a:solidFill>
                  <a:schemeClr val="dk1"/>
                </a:solidFill>
              </a:rPr>
              <a:t>” sheet (for weighted graphs). The adjacency matrix can be symmetrical or asymmetrical. 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GRNmap</a:t>
            </a:r>
            <a:r>
              <a:rPr lang="en-US" sz="2200" dirty="0">
                <a:solidFill>
                  <a:schemeClr val="dk1"/>
                </a:solidFill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Adjacency matrices generated from other databases, such as YEASTRACT (</a:t>
            </a:r>
            <a:r>
              <a:rPr lang="en-US" sz="2200" dirty="0"/>
              <a:t>Teixeira </a:t>
            </a:r>
            <a:r>
              <a:rPr lang="en-US" sz="2200" dirty="0">
                <a:solidFill>
                  <a:schemeClr val="dk1"/>
                </a:solidFill>
              </a:rPr>
              <a:t>et al., 2014), can be used with some modification.</a:t>
            </a:r>
          </a:p>
          <a:p>
            <a:endParaRPr lang="en-US" sz="2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F99CF0-EFBE-9E44-ACF8-0204372B98A6}"/>
              </a:ext>
            </a:extLst>
          </p:cNvPr>
          <p:cNvSpPr txBox="1"/>
          <p:nvPr/>
        </p:nvSpPr>
        <p:spPr>
          <a:xfrm>
            <a:off x="811145" y="25580277"/>
            <a:ext cx="97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now accepts SIF and </a:t>
            </a: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r>
              <a:rPr lang="en-US" sz="2200" b="1" dirty="0">
                <a:solidFill>
                  <a:schemeClr val="dk1"/>
                </a:solidFill>
              </a:rPr>
              <a:t> files without any modification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C12145-3970-BC4A-B55B-E7BFB40B8915}"/>
              </a:ext>
            </a:extLst>
          </p:cNvPr>
          <p:cNvSpPr txBox="1"/>
          <p:nvPr/>
        </p:nvSpPr>
        <p:spPr>
          <a:xfrm>
            <a:off x="22561878" y="30170822"/>
            <a:ext cx="99215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Additional Developer Tools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An automatic client-side test generator was created that generates a document that can be followed by a user to manually systematically test specific combinations of user interface functions.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Continuous Integration, or automatic testing and </a:t>
            </a:r>
            <a:r>
              <a:rPr lang="en-US" sz="2200" dirty="0" err="1"/>
              <a:t>linting</a:t>
            </a:r>
            <a:r>
              <a:rPr lang="en-US" sz="2200" dirty="0"/>
              <a:t> of the codebase every time new coded is added to the </a:t>
            </a:r>
            <a:r>
              <a:rPr lang="en-US" sz="2200" dirty="0" err="1"/>
              <a:t>Github</a:t>
            </a:r>
            <a:r>
              <a:rPr lang="en-US" sz="2200" dirty="0"/>
              <a:t> Repository.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8F2A5-9FF1-DC44-B665-8185D1CF64A2}"/>
              </a:ext>
            </a:extLst>
          </p:cNvPr>
          <p:cNvSpPr txBox="1"/>
          <p:nvPr/>
        </p:nvSpPr>
        <p:spPr>
          <a:xfrm>
            <a:off x="22528229" y="20605406"/>
            <a:ext cx="99224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D3 visualization library was updated to version 4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D3 is the central visualization code library that </a:t>
            </a:r>
            <a:r>
              <a:rPr lang="en-US" sz="2200" dirty="0" err="1"/>
              <a:t>GRNsight</a:t>
            </a:r>
            <a:r>
              <a:rPr lang="en-US" sz="2200" dirty="0"/>
              <a:t> uses to lay out nodes and edges in the appropriate manner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previously used d3 version 3.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Transitioning to version 4 allowed for a more concise and logical code base, allowing developers to read code easier and code to compile faster.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The “Gravity” and and “Charge Distance” features previously present in </a:t>
            </a:r>
            <a:r>
              <a:rPr lang="en-US" sz="2200" dirty="0" err="1"/>
              <a:t>GRNsight</a:t>
            </a:r>
            <a:r>
              <a:rPr lang="en-US" sz="2200" dirty="0"/>
              <a:t> were consolidated into “Link Distance” and ”Charge”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F04720-C2D2-2447-9DC1-D48B396E08AE}"/>
              </a:ext>
            </a:extLst>
          </p:cNvPr>
          <p:cNvSpPr txBox="1"/>
          <p:nvPr/>
        </p:nvSpPr>
        <p:spPr>
          <a:xfrm>
            <a:off x="22573892" y="26936414"/>
            <a:ext cx="613923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ESLint</a:t>
            </a:r>
            <a:r>
              <a:rPr lang="en-US" sz="2200" b="1" dirty="0"/>
              <a:t> added to code base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 err="1"/>
              <a:t>ESLint</a:t>
            </a:r>
            <a:r>
              <a:rPr lang="en-US" sz="2200" dirty="0"/>
              <a:t> is a “linter,” a tool to identify and correct </a:t>
            </a:r>
            <a:r>
              <a:rPr lang="en-US" sz="2200" dirty="0" err="1"/>
              <a:t>Javascript</a:t>
            </a:r>
            <a:r>
              <a:rPr lang="en-US" sz="2200" dirty="0"/>
              <a:t> mistakes and coding style errors that developers may make while contributing to </a:t>
            </a:r>
            <a:r>
              <a:rPr lang="en-US" sz="2200" dirty="0" err="1"/>
              <a:t>GRNsight</a:t>
            </a:r>
            <a:r>
              <a:rPr lang="en-US" sz="2200" dirty="0"/>
              <a:t>.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The addition of </a:t>
            </a:r>
            <a:r>
              <a:rPr lang="en-US" sz="2200" dirty="0" err="1"/>
              <a:t>ESLint</a:t>
            </a:r>
            <a:r>
              <a:rPr lang="en-US" sz="2200" dirty="0"/>
              <a:t> ensures that all </a:t>
            </a:r>
            <a:r>
              <a:rPr lang="en-US" sz="2200" dirty="0" err="1"/>
              <a:t>GRNsight</a:t>
            </a:r>
            <a:r>
              <a:rPr lang="en-US" sz="2200" dirty="0"/>
              <a:t> code is consistent with style guidelines and can correct “fatal” coding mistakes prematurely.</a:t>
            </a: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8FFEF-6B90-BF41-82FB-0FE495BAB12B}"/>
              </a:ext>
            </a:extLst>
          </p:cNvPr>
          <p:cNvSpPr/>
          <p:nvPr/>
        </p:nvSpPr>
        <p:spPr>
          <a:xfrm>
            <a:off x="33114323" y="23283280"/>
            <a:ext cx="10035478" cy="275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C61DA7F-FB4D-2849-A514-78F91E9561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4029" y="23306474"/>
            <a:ext cx="2588537" cy="271565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8386737" y="24654392"/>
            <a:ext cx="252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6236 total visitors and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2871 files uploaded as of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11 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B874F-B1EC-064B-A52E-737CE3015E63}"/>
              </a:ext>
            </a:extLst>
          </p:cNvPr>
          <p:cNvSpPr txBox="1"/>
          <p:nvPr/>
        </p:nvSpPr>
        <p:spPr>
          <a:xfrm>
            <a:off x="33111677" y="23317108"/>
            <a:ext cx="7253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</a:rPr>
              <a:t>GRNsight</a:t>
            </a:r>
            <a:r>
              <a:rPr lang="en-US" sz="1600" dirty="0">
                <a:solidFill>
                  <a:schemeClr val="dk1"/>
                </a:solidFill>
              </a:rPr>
              <a:t> is free and open to all users and there is no login requirement. 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Web site content is available under the Creative Commons Attribution Non-Commercial Share Alike license.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</a:rPr>
              <a:t>GRNsight</a:t>
            </a:r>
            <a:r>
              <a:rPr lang="en-US" sz="1600" dirty="0">
                <a:solidFill>
                  <a:schemeClr val="dk1"/>
                </a:solidFill>
              </a:rPr>
              <a:t> code is available under the open source BSD license.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Usage is being tracked through Google Analytics.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23A4D-2AC0-D943-8928-D02A0302BDEE}"/>
              </a:ext>
            </a:extLst>
          </p:cNvPr>
          <p:cNvSpPr/>
          <p:nvPr/>
        </p:nvSpPr>
        <p:spPr>
          <a:xfrm>
            <a:off x="11758920" y="7065943"/>
            <a:ext cx="31296684" cy="1191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0DBBC-6299-444B-8B1C-E9FBFEC70C46}"/>
              </a:ext>
            </a:extLst>
          </p:cNvPr>
          <p:cNvCxnSpPr/>
          <p:nvPr/>
        </p:nvCxnSpPr>
        <p:spPr>
          <a:xfrm>
            <a:off x="14003572" y="7628636"/>
            <a:ext cx="21565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81DCF29-5B7C-9D47-AEF4-74D5B7630E12}"/>
              </a:ext>
            </a:extLst>
          </p:cNvPr>
          <p:cNvSpPr/>
          <p:nvPr/>
        </p:nvSpPr>
        <p:spPr>
          <a:xfrm>
            <a:off x="11908676" y="9857900"/>
            <a:ext cx="42514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Force Graph Parameter Sliders </a:t>
            </a:r>
            <a:endParaRPr lang="en-US" sz="2200" b="1" dirty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Nodes have a charge, which repels or attracts other nodes.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Reset functionality sets all parameters to default settings.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Locking the parameters prevents any further changes.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4619F3-634B-D742-9F52-6653063E3568}"/>
              </a:ext>
            </a:extLst>
          </p:cNvPr>
          <p:cNvCxnSpPr/>
          <p:nvPr/>
        </p:nvCxnSpPr>
        <p:spPr>
          <a:xfrm flipV="1">
            <a:off x="15483840" y="9436406"/>
            <a:ext cx="838329" cy="770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Picture 2">
            <a:extLst>
              <a:ext uri="{FF2B5EF4-FFF2-40B4-BE49-F238E27FC236}">
                <a16:creationId xmlns:a16="http://schemas.microsoft.com/office/drawing/2014/main" id="{096E5615-09FD-1045-8144-8478D617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885" y="8219920"/>
            <a:ext cx="10225416" cy="601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>
            <a:extLst>
              <a:ext uri="{FF2B5EF4-FFF2-40B4-BE49-F238E27FC236}">
                <a16:creationId xmlns:a16="http://schemas.microsoft.com/office/drawing/2014/main" id="{FEBB1F70-8D26-B04D-B4D3-077CE39B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568" y="11293610"/>
            <a:ext cx="2915655" cy="21567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7">
            <a:extLst>
              <a:ext uri="{FF2B5EF4-FFF2-40B4-BE49-F238E27FC236}">
                <a16:creationId xmlns:a16="http://schemas.microsoft.com/office/drawing/2014/main" id="{8BF45D75-BB18-0F4D-B432-2C233836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878" y="7426481"/>
            <a:ext cx="7239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DCD5877-14C4-9D41-A2FF-24548E36C01E}"/>
              </a:ext>
            </a:extLst>
          </p:cNvPr>
          <p:cNvSpPr/>
          <p:nvPr/>
        </p:nvSpPr>
        <p:spPr>
          <a:xfrm>
            <a:off x="11913114" y="7484963"/>
            <a:ext cx="427518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File Formats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Can open an Excel workbook and import SIF or </a:t>
            </a:r>
            <a:r>
              <a:rPr lang="en-US" sz="2000" dirty="0" err="1">
                <a:solidFill>
                  <a:schemeClr val="dk1"/>
                </a:solidFill>
              </a:rPr>
              <a:t>GraphML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Can export graph to above formats.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Demo files with weighted and </a:t>
            </a:r>
            <a:r>
              <a:rPr lang="en-US" sz="2000" dirty="0" err="1">
                <a:solidFill>
                  <a:schemeClr val="dk1"/>
                </a:solidFill>
              </a:rPr>
              <a:t>unweighted</a:t>
            </a:r>
            <a:r>
              <a:rPr lang="en-US" sz="2000" dirty="0">
                <a:solidFill>
                  <a:schemeClr val="dk1"/>
                </a:solidFill>
              </a:rPr>
              <a:t> graphs.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3C4311A-A87F-C043-BF17-E5783E436BC0}"/>
              </a:ext>
            </a:extLst>
          </p:cNvPr>
          <p:cNvCxnSpPr/>
          <p:nvPr/>
        </p:nvCxnSpPr>
        <p:spPr>
          <a:xfrm flipV="1">
            <a:off x="15628406" y="14343170"/>
            <a:ext cx="579249" cy="369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" name="Picture 3">
            <a:extLst>
              <a:ext uri="{FF2B5EF4-FFF2-40B4-BE49-F238E27FC236}">
                <a16:creationId xmlns:a16="http://schemas.microsoft.com/office/drawing/2014/main" id="{DF4753CC-378C-B143-AA69-F1C9B37E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074" y="7416605"/>
            <a:ext cx="88011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792D4A5-6F72-C04C-9CAD-B13F376411E8}"/>
              </a:ext>
            </a:extLst>
          </p:cNvPr>
          <p:cNvSpPr/>
          <p:nvPr/>
        </p:nvSpPr>
        <p:spPr>
          <a:xfrm>
            <a:off x="16438074" y="7416605"/>
            <a:ext cx="13303901" cy="62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4" name="Picture 8">
            <a:extLst>
              <a:ext uri="{FF2B5EF4-FFF2-40B4-BE49-F238E27FC236}">
                <a16:creationId xmlns:a16="http://schemas.microsoft.com/office/drawing/2014/main" id="{BDFF33C2-B294-1A4D-8F60-A62B3B96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730" y="13563185"/>
            <a:ext cx="2915655" cy="2711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9">
            <a:extLst>
              <a:ext uri="{FF2B5EF4-FFF2-40B4-BE49-F238E27FC236}">
                <a16:creationId xmlns:a16="http://schemas.microsoft.com/office/drawing/2014/main" id="{34A9454B-46D4-1140-B213-0634A83A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074" y="16433512"/>
            <a:ext cx="2924174" cy="7285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C1D182B-5072-F940-B8B1-C66E8490D837}"/>
              </a:ext>
            </a:extLst>
          </p:cNvPr>
          <p:cNvSpPr/>
          <p:nvPr/>
        </p:nvSpPr>
        <p:spPr>
          <a:xfrm>
            <a:off x="11903308" y="13355994"/>
            <a:ext cx="4106809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Viewport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Graph bounding box can be  separated from viewport.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Zoom and Scrolling enabled.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Multiple viewport sizes available.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34E4EBB-4849-8847-86BB-CB2FF8FDB1F0}"/>
              </a:ext>
            </a:extLst>
          </p:cNvPr>
          <p:cNvSpPr/>
          <p:nvPr/>
        </p:nvSpPr>
        <p:spPr>
          <a:xfrm>
            <a:off x="11909587" y="15378905"/>
            <a:ext cx="392794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Edge Weight Normalization</a:t>
            </a:r>
            <a:endParaRPr lang="en-US" sz="2200" b="1" dirty="0">
              <a:solidFill>
                <a:schemeClr val="dk1"/>
              </a:solidFill>
            </a:endParaRP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Allows user to set normalization factor in user interface.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Edge thicknesses for different graphs can be rendered on the same scale.</a:t>
            </a:r>
          </a:p>
          <a:p>
            <a:pPr marL="457200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Facilitates accurate visual comparison.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4205B7-3587-4644-A6A2-490E83CFA10B}"/>
              </a:ext>
            </a:extLst>
          </p:cNvPr>
          <p:cNvGrpSpPr/>
          <p:nvPr/>
        </p:nvGrpSpPr>
        <p:grpSpPr>
          <a:xfrm>
            <a:off x="19587675" y="14417496"/>
            <a:ext cx="10008406" cy="4014816"/>
            <a:chOff x="20004241" y="14518207"/>
            <a:chExt cx="10719873" cy="4238432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25F5BCB-71D2-BF4D-AC04-BED5BC881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8"/>
            <a:stretch/>
          </p:blipFill>
          <p:spPr>
            <a:xfrm>
              <a:off x="23915982" y="14518207"/>
              <a:ext cx="3357857" cy="3305354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B0699AA-B096-3441-AA24-47C084B2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4241" y="14737341"/>
              <a:ext cx="3850781" cy="3020787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8B48B62-E8C8-9C4D-9E21-CACDFC2DC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5"/>
            <a:stretch/>
          </p:blipFill>
          <p:spPr>
            <a:xfrm>
              <a:off x="27347939" y="14704945"/>
              <a:ext cx="3376175" cy="3057018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0877004-23F9-E94D-9C74-F8E3DD51C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7460" y="17743860"/>
              <a:ext cx="3340396" cy="1012779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DA3CCD2-9DE4-AB47-ACD5-D9856A3D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8434" y="17757558"/>
              <a:ext cx="3187858" cy="922801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336D4B29-42FD-7C46-8D38-A579CD0D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519" y="17747654"/>
              <a:ext cx="3532503" cy="956313"/>
            </a:xfrm>
            <a:prstGeom prst="rect">
              <a:avLst/>
            </a:prstGeom>
          </p:spPr>
        </p:pic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0205176-966E-484E-AEB3-1AAE134A9E2D}"/>
              </a:ext>
            </a:extLst>
          </p:cNvPr>
          <p:cNvSpPr/>
          <p:nvPr/>
        </p:nvSpPr>
        <p:spPr>
          <a:xfrm>
            <a:off x="30337113" y="16132874"/>
            <a:ext cx="552595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Gray Edge Threshold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200" dirty="0"/>
              <a:t>Slider allows the gray edge threshold to be customized.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200" dirty="0"/>
              <a:t>As the threshold value increases, only the highest magnitude regulatory relationships are rendered in color.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1D0F4D5-BBB8-B140-B8BA-1BABE98EA2A4}"/>
              </a:ext>
            </a:extLst>
          </p:cNvPr>
          <p:cNvSpPr/>
          <p:nvPr/>
        </p:nvSpPr>
        <p:spPr>
          <a:xfrm>
            <a:off x="19534885" y="14275665"/>
            <a:ext cx="10236241" cy="40708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">
            <a:extLst>
              <a:ext uri="{FF2B5EF4-FFF2-40B4-BE49-F238E27FC236}">
                <a16:creationId xmlns:a16="http://schemas.microsoft.com/office/drawing/2014/main" id="{B973988F-13D5-4C45-90E3-E8F0D167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4840" y="7492776"/>
            <a:ext cx="2063045" cy="27265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F4DB2B3-94C5-004C-AB89-B0380CEC460F}"/>
              </a:ext>
            </a:extLst>
          </p:cNvPr>
          <p:cNvCxnSpPr/>
          <p:nvPr/>
        </p:nvCxnSpPr>
        <p:spPr>
          <a:xfrm flipV="1">
            <a:off x="15815342" y="16071474"/>
            <a:ext cx="252779" cy="600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774896-8701-114E-8EE1-FE8C3627BF09}"/>
              </a:ext>
            </a:extLst>
          </p:cNvPr>
          <p:cNvSpPr txBox="1"/>
          <p:nvPr/>
        </p:nvSpPr>
        <p:spPr>
          <a:xfrm>
            <a:off x="29923273" y="7370136"/>
            <a:ext cx="5751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Improvements to Zoom Functionality</a:t>
            </a:r>
            <a:endParaRPr lang="en-US" sz="2200" dirty="0"/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was first added in </a:t>
            </a:r>
            <a:r>
              <a:rPr lang="en-US" sz="2200" dirty="0" err="1"/>
              <a:t>GRNsight</a:t>
            </a:r>
            <a:r>
              <a:rPr lang="en-US" sz="2200" dirty="0"/>
              <a:t> version 2.0, and has been improved since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now originates from the center of the graph 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factor is now annotated on zoom slider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A vertical bar on the zoom slider indicates where the 100% zoom level is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1ECBE91A-A596-B340-BF8C-E60370E016CC}"/>
              </a:ext>
            </a:extLst>
          </p:cNvPr>
          <p:cNvSpPr/>
          <p:nvPr/>
        </p:nvSpPr>
        <p:spPr>
          <a:xfrm>
            <a:off x="12165857" y="26838325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SIF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2FFE67C7-0123-3E40-90E7-A81E2113D753}"/>
              </a:ext>
            </a:extLst>
          </p:cNvPr>
          <p:cNvSpPr/>
          <p:nvPr/>
        </p:nvSpPr>
        <p:spPr>
          <a:xfrm>
            <a:off x="17351862" y="26841585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 Checker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6C3CBC13-13A7-FC4A-AF21-E8553C679429}"/>
              </a:ext>
            </a:extLst>
          </p:cNvPr>
          <p:cNvSpPr/>
          <p:nvPr/>
        </p:nvSpPr>
        <p:spPr>
          <a:xfrm>
            <a:off x="14360817" y="26844392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SIF Syntax Checker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C8B95B0C-43A1-5948-A9FF-FA033A227740}"/>
              </a:ext>
            </a:extLst>
          </p:cNvPr>
          <p:cNvSpPr/>
          <p:nvPr/>
        </p:nvSpPr>
        <p:spPr>
          <a:xfrm>
            <a:off x="14359888" y="26053210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Excel Syntax Checker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59519CD5-671F-1447-BC70-C313724F600F}"/>
              </a:ext>
            </a:extLst>
          </p:cNvPr>
          <p:cNvSpPr/>
          <p:nvPr/>
        </p:nvSpPr>
        <p:spPr>
          <a:xfrm>
            <a:off x="14359888" y="27622160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GraphML</a:t>
            </a:r>
            <a:r>
              <a:rPr lang="en-US" sz="1500" dirty="0">
                <a:solidFill>
                  <a:schemeClr val="tx1"/>
                </a:solidFill>
              </a:rPr>
              <a:t> Syntax Checker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3CD81A24-C0A9-E844-AF38-30F900D1C9CE}"/>
              </a:ext>
            </a:extLst>
          </p:cNvPr>
          <p:cNvSpPr/>
          <p:nvPr/>
        </p:nvSpPr>
        <p:spPr>
          <a:xfrm>
            <a:off x="19566877" y="26836156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1DAD2772-26AA-9D4A-8D73-5D21B4669AA8}"/>
              </a:ext>
            </a:extLst>
          </p:cNvPr>
          <p:cNvCxnSpPr/>
          <p:nvPr/>
        </p:nvCxnSpPr>
        <p:spPr>
          <a:xfrm>
            <a:off x="13786550" y="27134853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9197510E-7EF3-F549-97C1-655A17959170}"/>
              </a:ext>
            </a:extLst>
          </p:cNvPr>
          <p:cNvCxnSpPr/>
          <p:nvPr/>
        </p:nvCxnSpPr>
        <p:spPr>
          <a:xfrm flipV="1">
            <a:off x="15980581" y="27135451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EC156E8E-3869-274A-8961-36FE3E27C192}"/>
              </a:ext>
            </a:extLst>
          </p:cNvPr>
          <p:cNvCxnSpPr/>
          <p:nvPr/>
        </p:nvCxnSpPr>
        <p:spPr>
          <a:xfrm>
            <a:off x="15980581" y="26349738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199AAFF-B6BD-B949-A476-6E2B09157E6F}"/>
              </a:ext>
            </a:extLst>
          </p:cNvPr>
          <p:cNvCxnSpPr/>
          <p:nvPr/>
        </p:nvCxnSpPr>
        <p:spPr>
          <a:xfrm flipV="1">
            <a:off x="15981510" y="27135451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38C36DC-8F0D-EB4B-94A3-7C3BBB278E20}"/>
              </a:ext>
            </a:extLst>
          </p:cNvPr>
          <p:cNvCxnSpPr/>
          <p:nvPr/>
        </p:nvCxnSpPr>
        <p:spPr>
          <a:xfrm flipV="1">
            <a:off x="18972555" y="27132684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C05E286C-283C-BF4A-9C62-BF7DC1DCAE25}"/>
              </a:ext>
            </a:extLst>
          </p:cNvPr>
          <p:cNvSpPr/>
          <p:nvPr/>
        </p:nvSpPr>
        <p:spPr>
          <a:xfrm>
            <a:off x="12165857" y="26044745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Excel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61A888-3506-D947-AEBD-B3C6B361FC65}"/>
              </a:ext>
            </a:extLst>
          </p:cNvPr>
          <p:cNvCxnSpPr/>
          <p:nvPr/>
        </p:nvCxnSpPr>
        <p:spPr>
          <a:xfrm>
            <a:off x="13786550" y="26341273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2D750B0F-01F1-404A-8880-802B95EF4922}"/>
              </a:ext>
            </a:extLst>
          </p:cNvPr>
          <p:cNvSpPr/>
          <p:nvPr/>
        </p:nvSpPr>
        <p:spPr>
          <a:xfrm>
            <a:off x="12165857" y="27622160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</a:t>
            </a:r>
            <a:r>
              <a:rPr lang="en-US" sz="1800" dirty="0" err="1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A62FECA-9803-F940-8700-E89DBA1B17E2}"/>
              </a:ext>
            </a:extLst>
          </p:cNvPr>
          <p:cNvCxnSpPr/>
          <p:nvPr/>
        </p:nvCxnSpPr>
        <p:spPr>
          <a:xfrm>
            <a:off x="13786550" y="27918688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>
            <a:extLst>
              <a:ext uri="{FF2B5EF4-FFF2-40B4-BE49-F238E27FC236}">
                <a16:creationId xmlns:a16="http://schemas.microsoft.com/office/drawing/2014/main" id="{866F88F6-A06C-6A42-B6C9-D17E6B6CB62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904672" y="28535030"/>
            <a:ext cx="4727562" cy="2462056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37E7572-11B3-0B47-8B0A-CC93B591B505}"/>
              </a:ext>
            </a:extLst>
          </p:cNvPr>
          <p:cNvSpPr txBox="1"/>
          <p:nvPr/>
        </p:nvSpPr>
        <p:spPr>
          <a:xfrm>
            <a:off x="11878467" y="28581039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are returned in cases of non-fatal improper spreadsheets</a:t>
            </a:r>
            <a:endParaRPr lang="en-US" sz="2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C037F2C-E6F2-B846-841F-97FE534AF0CB}"/>
              </a:ext>
            </a:extLst>
          </p:cNvPr>
          <p:cNvSpPr txBox="1"/>
          <p:nvPr/>
        </p:nvSpPr>
        <p:spPr>
          <a:xfrm>
            <a:off x="11758921" y="29341426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graph is displayed, and a warning box appears.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4DFE903-A1B2-1B49-9615-2C9FC2BC538B}"/>
              </a:ext>
            </a:extLst>
          </p:cNvPr>
          <p:cNvSpPr txBox="1"/>
          <p:nvPr/>
        </p:nvSpPr>
        <p:spPr>
          <a:xfrm>
            <a:off x="11804198" y="3103922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33FC4CA-82C0-014C-A1C9-DA2DC5D7A20D}"/>
              </a:ext>
            </a:extLst>
          </p:cNvPr>
          <p:cNvSpPr txBox="1"/>
          <p:nvPr/>
        </p:nvSpPr>
        <p:spPr>
          <a:xfrm>
            <a:off x="38207622" y="7416605"/>
            <a:ext cx="47378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/>
              <a:t>Node adjustments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Long node labels with unpleasing self-regulatory arrows are now adjusted to start from the end of the node regardless of the length of the node and the thickness of the edge.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95623D2-4552-CF4D-9448-5B3175485623}"/>
              </a:ext>
            </a:extLst>
          </p:cNvPr>
          <p:cNvSpPr txBox="1"/>
          <p:nvPr/>
        </p:nvSpPr>
        <p:spPr>
          <a:xfrm>
            <a:off x="29845194" y="10646214"/>
            <a:ext cx="83368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Arrowhead Adjustments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arrowheads are centered on the edge.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tips of the arrowheads are not comparably shown instead of being hidden underneath the node. 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Each visual adjustments were carefully tested with according test files.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B9D8792-57E3-4B4E-8060-100178616D03}"/>
              </a:ext>
            </a:extLst>
          </p:cNvPr>
          <p:cNvSpPr txBox="1"/>
          <p:nvPr/>
        </p:nvSpPr>
        <p:spPr>
          <a:xfrm>
            <a:off x="37081755" y="13462585"/>
            <a:ext cx="57664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100000"/>
            </a:pPr>
            <a:r>
              <a:rPr lang="en-US" sz="2200" b="1" dirty="0"/>
              <a:t>Blunt Marker Adjustments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blunt markers are centered. 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edges now display equivalent spacing for both cases: when the target node is to the right from the source node and when it is to the left of the source node.</a:t>
            </a:r>
          </a:p>
          <a:p>
            <a:pPr marL="236538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blunt markers are centered.</a:t>
            </a:r>
            <a:endParaRPr lang="en-US" sz="2200" dirty="0">
              <a:solidFill>
                <a:schemeClr val="dk1"/>
              </a:solidFill>
            </a:endParaRP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5D4A028-CC05-B141-8C54-D053FBA46E0A}"/>
              </a:ext>
            </a:extLst>
          </p:cNvPr>
          <p:cNvGrpSpPr/>
          <p:nvPr/>
        </p:nvGrpSpPr>
        <p:grpSpPr>
          <a:xfrm>
            <a:off x="38550838" y="10082203"/>
            <a:ext cx="3629417" cy="2052236"/>
            <a:chOff x="39248752" y="7486255"/>
            <a:chExt cx="3299583" cy="1865734"/>
          </a:xfrm>
        </p:grpSpPr>
        <p:pic>
          <p:nvPicPr>
            <p:cNvPr id="161" name="Picture 4">
              <a:extLst>
                <a:ext uri="{FF2B5EF4-FFF2-40B4-BE49-F238E27FC236}">
                  <a16:creationId xmlns:a16="http://schemas.microsoft.com/office/drawing/2014/main" id="{AC2B55F1-397E-3943-A37F-FAA353480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2586" y="7549851"/>
              <a:ext cx="2847975" cy="86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7" name="Picture 5">
              <a:extLst>
                <a:ext uri="{FF2B5EF4-FFF2-40B4-BE49-F238E27FC236}">
                  <a16:creationId xmlns:a16="http://schemas.microsoft.com/office/drawing/2014/main" id="{378E5218-BC65-1945-941D-551897DA4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32" b="3895"/>
            <a:stretch/>
          </p:blipFill>
          <p:spPr bwMode="auto">
            <a:xfrm>
              <a:off x="39248752" y="8340426"/>
              <a:ext cx="3299583" cy="1011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A622644-500B-F64E-9882-8E5DA75B254B}"/>
                </a:ext>
              </a:extLst>
            </p:cNvPr>
            <p:cNvSpPr/>
            <p:nvPr/>
          </p:nvSpPr>
          <p:spPr>
            <a:xfrm>
              <a:off x="39248752" y="7486255"/>
              <a:ext cx="3299583" cy="1835254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9" name="Picture 6">
            <a:extLst>
              <a:ext uri="{FF2B5EF4-FFF2-40B4-BE49-F238E27FC236}">
                <a16:creationId xmlns:a16="http://schemas.microsoft.com/office/drawing/2014/main" id="{7443A2FA-36AD-044C-81BD-051265B77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9058" y="16389713"/>
            <a:ext cx="6326599" cy="99630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7">
            <a:extLst>
              <a:ext uri="{FF2B5EF4-FFF2-40B4-BE49-F238E27FC236}">
                <a16:creationId xmlns:a16="http://schemas.microsoft.com/office/drawing/2014/main" id="{E75F9400-A215-D541-A70C-EF5013993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4" t="10543" r="5449" b="8263"/>
          <a:stretch/>
        </p:blipFill>
        <p:spPr bwMode="auto">
          <a:xfrm>
            <a:off x="30013808" y="12849515"/>
            <a:ext cx="6814440" cy="299149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0EAA43-CACE-6F40-A613-874A7D6D65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431568" y="8258474"/>
            <a:ext cx="2866805" cy="2878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DF510-39ED-B14A-B9CB-5BF430237175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10613" t="20275" r="10992" b="24782"/>
          <a:stretch/>
        </p:blipFill>
        <p:spPr>
          <a:xfrm>
            <a:off x="28489183" y="27927237"/>
            <a:ext cx="3484605" cy="1395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1418D0-5BB4-3442-803F-C0A69985D4A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653259" y="23715192"/>
            <a:ext cx="2540000" cy="2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2EE16D-19B3-FB43-A092-F3D682393507}"/>
              </a:ext>
            </a:extLst>
          </p:cNvPr>
          <p:cNvSpPr txBox="1"/>
          <p:nvPr/>
        </p:nvSpPr>
        <p:spPr>
          <a:xfrm>
            <a:off x="33122310" y="24554964"/>
            <a:ext cx="50959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GRNsight</a:t>
            </a:r>
            <a:r>
              <a:rPr lang="en-US" sz="1600" dirty="0">
                <a:solidFill>
                  <a:schemeClr val="tx1"/>
                </a:solidFill>
              </a:rPr>
              <a:t> has been tested with and confirmed to be working in Chrome version 64 or higher and Firefox version 58 or higher on Windows 7 and Mac OS 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4628</TotalTime>
  <Words>1622</Words>
  <Application>Microsoft Macintosh PowerPoint</Application>
  <PresentationFormat>Custom</PresentationFormat>
  <Paragraphs>162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Mihir Samdarshi</cp:lastModifiedBy>
  <cp:revision>188</cp:revision>
  <cp:lastPrinted>2017-01-27T17:32:38Z</cp:lastPrinted>
  <dcterms:modified xsi:type="dcterms:W3CDTF">2018-03-13T22:40:37Z</dcterms:modified>
</cp:coreProperties>
</file>